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Nanum Gothic Bold" charset="1" panose="020D0804000000000000"/>
      <p:regular r:id="rId22"/>
    </p:embeddedFont>
    <p:embeddedFont>
      <p:font typeface="Nanum Gothic" charset="1" panose="020D0604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jpe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62.png>
</file>

<file path=ppt/media/image63.svg>
</file>

<file path=ppt/media/image64.png>
</file>

<file path=ppt/media/image65.svg>
</file>

<file path=ppt/media/image66.png>
</file>

<file path=ppt/media/image67.svg>
</file>

<file path=ppt/media/image68.png>
</file>

<file path=ppt/media/image69.svg>
</file>

<file path=ppt/media/image7.svg>
</file>

<file path=ppt/media/image70.png>
</file>

<file path=ppt/media/image71.svg>
</file>

<file path=ppt/media/image72.png>
</file>

<file path=ppt/media/image73.svg>
</file>

<file path=ppt/media/image74.png>
</file>

<file path=ppt/media/image75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6.png" Type="http://schemas.openxmlformats.org/officeDocument/2006/relationships/image"/><Relationship Id="rId11" Target="../media/image37.svg" Type="http://schemas.openxmlformats.org/officeDocument/2006/relationships/image"/><Relationship Id="rId12" Target="../media/image38.png" Type="http://schemas.openxmlformats.org/officeDocument/2006/relationships/image"/><Relationship Id="rId13" Target="../media/image39.svg" Type="http://schemas.openxmlformats.org/officeDocument/2006/relationships/image"/><Relationship Id="rId14" Target="../media/image40.png" Type="http://schemas.openxmlformats.org/officeDocument/2006/relationships/image"/><Relationship Id="rId15" Target="../media/image41.svg" Type="http://schemas.openxmlformats.org/officeDocument/2006/relationships/image"/><Relationship Id="rId16" Target="../media/image42.png" Type="http://schemas.openxmlformats.org/officeDocument/2006/relationships/image"/><Relationship Id="rId17" Target="../media/image43.svg" Type="http://schemas.openxmlformats.org/officeDocument/2006/relationships/image"/><Relationship Id="rId18" Target="../media/image44.png" Type="http://schemas.openxmlformats.org/officeDocument/2006/relationships/image"/><Relationship Id="rId19" Target="../media/image45.svg" Type="http://schemas.openxmlformats.org/officeDocument/2006/relationships/image"/><Relationship Id="rId2" Target="../media/image28.png" Type="http://schemas.openxmlformats.org/officeDocument/2006/relationships/image"/><Relationship Id="rId20" Target="../media/image46.png" Type="http://schemas.openxmlformats.org/officeDocument/2006/relationships/image"/><Relationship Id="rId21" Target="../media/image47.svg" Type="http://schemas.openxmlformats.org/officeDocument/2006/relationships/image"/><Relationship Id="rId22" Target="../media/image48.png" Type="http://schemas.openxmlformats.org/officeDocument/2006/relationships/image"/><Relationship Id="rId23" Target="../media/image49.svg" Type="http://schemas.openxmlformats.org/officeDocument/2006/relationships/image"/><Relationship Id="rId24" Target="../media/image50.png" Type="http://schemas.openxmlformats.org/officeDocument/2006/relationships/image"/><Relationship Id="rId25" Target="../media/image51.svg" Type="http://schemas.openxmlformats.org/officeDocument/2006/relationships/image"/><Relationship Id="rId26" Target="../media/image52.png" Type="http://schemas.openxmlformats.org/officeDocument/2006/relationships/image"/><Relationship Id="rId27" Target="../media/image53.svg" Type="http://schemas.openxmlformats.org/officeDocument/2006/relationships/image"/><Relationship Id="rId28" Target="../media/image54.png" Type="http://schemas.openxmlformats.org/officeDocument/2006/relationships/image"/><Relationship Id="rId29" Target="../media/image55.svg" Type="http://schemas.openxmlformats.org/officeDocument/2006/relationships/image"/><Relationship Id="rId3" Target="../media/image29.svg" Type="http://schemas.openxmlformats.org/officeDocument/2006/relationships/image"/><Relationship Id="rId30" Target="../media/image56.png" Type="http://schemas.openxmlformats.org/officeDocument/2006/relationships/image"/><Relationship Id="rId31" Target="../media/image57.svg" Type="http://schemas.openxmlformats.org/officeDocument/2006/relationships/image"/><Relationship Id="rId32" Target="../media/image58.png" Type="http://schemas.openxmlformats.org/officeDocument/2006/relationships/image"/><Relationship Id="rId33" Target="../media/image59.svg" Type="http://schemas.openxmlformats.org/officeDocument/2006/relationships/image"/><Relationship Id="rId34" Target="../media/image60.png" Type="http://schemas.openxmlformats.org/officeDocument/2006/relationships/image"/><Relationship Id="rId35" Target="../media/image61.svg" Type="http://schemas.openxmlformats.org/officeDocument/2006/relationships/image"/><Relationship Id="rId36" Target="../media/image62.png" Type="http://schemas.openxmlformats.org/officeDocument/2006/relationships/image"/><Relationship Id="rId37" Target="../media/image63.svg" Type="http://schemas.openxmlformats.org/officeDocument/2006/relationships/image"/><Relationship Id="rId38" Target="../media/image64.png" Type="http://schemas.openxmlformats.org/officeDocument/2006/relationships/image"/><Relationship Id="rId39" Target="../media/image65.svg" Type="http://schemas.openxmlformats.org/officeDocument/2006/relationships/image"/><Relationship Id="rId4" Target="../media/image30.png" Type="http://schemas.openxmlformats.org/officeDocument/2006/relationships/image"/><Relationship Id="rId40" Target="../media/image66.png" Type="http://schemas.openxmlformats.org/officeDocument/2006/relationships/image"/><Relationship Id="rId41" Target="../media/image67.svg" Type="http://schemas.openxmlformats.org/officeDocument/2006/relationships/image"/><Relationship Id="rId42" Target="../media/image68.png" Type="http://schemas.openxmlformats.org/officeDocument/2006/relationships/image"/><Relationship Id="rId43" Target="../media/image69.svg" Type="http://schemas.openxmlformats.org/officeDocument/2006/relationships/image"/><Relationship Id="rId44" Target="../media/image70.png" Type="http://schemas.openxmlformats.org/officeDocument/2006/relationships/image"/><Relationship Id="rId45" Target="../media/image71.svg" Type="http://schemas.openxmlformats.org/officeDocument/2006/relationships/image"/><Relationship Id="rId46" Target="../media/image72.png" Type="http://schemas.openxmlformats.org/officeDocument/2006/relationships/image"/><Relationship Id="rId47" Target="../media/image73.svg" Type="http://schemas.openxmlformats.org/officeDocument/2006/relationships/image"/><Relationship Id="rId48" Target="../media/image74.png" Type="http://schemas.openxmlformats.org/officeDocument/2006/relationships/image"/><Relationship Id="rId49" Target="../media/image75.svg" Type="http://schemas.openxmlformats.org/officeDocument/2006/relationships/image"/><Relationship Id="rId5" Target="../media/image31.svg" Type="http://schemas.openxmlformats.org/officeDocument/2006/relationships/image"/><Relationship Id="rId6" Target="../media/image32.png" Type="http://schemas.openxmlformats.org/officeDocument/2006/relationships/image"/><Relationship Id="rId7" Target="../media/image33.svg" Type="http://schemas.openxmlformats.org/officeDocument/2006/relationships/image"/><Relationship Id="rId8" Target="../media/image34.png" Type="http://schemas.openxmlformats.org/officeDocument/2006/relationships/image"/><Relationship Id="rId9" Target="../media/image3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034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45308" y="7612069"/>
            <a:ext cx="18578615" cy="3026928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8216206" y="1449606"/>
            <a:ext cx="8487032" cy="4866313"/>
            <a:chOff x="0" y="0"/>
            <a:chExt cx="11316042" cy="648841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144893"/>
              <a:ext cx="11316042" cy="3565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59"/>
                </a:lnSpc>
              </a:pPr>
              <a:r>
                <a:rPr lang="en-US" sz="8799" b="true">
                  <a:solidFill>
                    <a:srgbClr val="FFFFF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최첨단 </a:t>
              </a:r>
            </a:p>
            <a:p>
              <a:pPr algn="l">
                <a:lnSpc>
                  <a:spcPts val="10559"/>
                </a:lnSpc>
              </a:pPr>
              <a:r>
                <a:rPr lang="en-US" sz="8799" b="true">
                  <a:solidFill>
                    <a:srgbClr val="FFFFF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기술의 영향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47625"/>
              <a:ext cx="11316042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 spc="62">
                  <a:solidFill>
                    <a:srgbClr val="FFFFFF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비즈니스와 업무 공간의 재구성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57806" y="831895"/>
            <a:ext cx="5503176" cy="8623210"/>
          </a:xfrm>
          <a:custGeom>
            <a:avLst/>
            <a:gdLst/>
            <a:ahLst/>
            <a:cxnLst/>
            <a:rect r="r" b="b" t="t" l="l"/>
            <a:pathLst>
              <a:path h="8623210" w="5503176">
                <a:moveTo>
                  <a:pt x="0" y="0"/>
                </a:moveTo>
                <a:lnTo>
                  <a:pt x="5503176" y="0"/>
                </a:lnTo>
                <a:lnTo>
                  <a:pt x="5503176" y="8623210"/>
                </a:lnTo>
                <a:lnTo>
                  <a:pt x="0" y="86232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216206" y="8675319"/>
            <a:ext cx="8487032" cy="468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700" u="sng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효율성과 생산성 및 더 나은 결과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66372" y="1312647"/>
            <a:ext cx="7714897" cy="1781712"/>
            <a:chOff x="0" y="0"/>
            <a:chExt cx="10286529" cy="237561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57150"/>
              <a:ext cx="10286529" cy="5617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b="true" sz="2499" u="sng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명확한 의사소통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842303"/>
              <a:ext cx="10286529" cy="1525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기술은 명확한 의사소통을 가능하게 하여 팀 구성원이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다른 구성원과 쉽게 관계를 유지하고, 고용인과 즉각적으로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소통할 수 있게 해 줍니다.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266372" y="4060239"/>
            <a:ext cx="7714897" cy="1775997"/>
            <a:chOff x="0" y="0"/>
            <a:chExt cx="10286529" cy="236799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57150"/>
              <a:ext cx="10286529" cy="5617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b="true" sz="2499" u="sng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학습 도구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42303"/>
              <a:ext cx="10286529" cy="1525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기술을 통해 온라인 교육 프로그램에 액세스하고,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사내 학습 자료를 개발하고, 업계 동향과 관련된 잡지 등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학습 도구를 구독할 수 있습니다.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266372" y="7198355"/>
            <a:ext cx="7714897" cy="1781712"/>
            <a:chOff x="0" y="0"/>
            <a:chExt cx="10286529" cy="237561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57150"/>
              <a:ext cx="10286529" cy="5617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b="true" sz="2499" u="sng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더욱 강력한 관계 유지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842303"/>
              <a:ext cx="10286529" cy="1525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기술 덕분에 직원과의 관계 유지가 훨씬 더 쉬워졌습니다.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또한 동기를 부여하는 데도 도움이 됩니다.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온라인 하이파이브가 원래 이렇게 쉬웠던가요?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8700" y="1028700"/>
            <a:ext cx="6968649" cy="8229600"/>
            <a:chOff x="0" y="0"/>
            <a:chExt cx="1547872" cy="182795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47872" cy="1827954"/>
            </a:xfrm>
            <a:custGeom>
              <a:avLst/>
              <a:gdLst/>
              <a:ahLst/>
              <a:cxnLst/>
              <a:rect r="r" b="b" t="t" l="l"/>
              <a:pathLst>
                <a:path h="1827954" w="1547872">
                  <a:moveTo>
                    <a:pt x="1423412" y="1827954"/>
                  </a:moveTo>
                  <a:lnTo>
                    <a:pt x="124460" y="1827954"/>
                  </a:lnTo>
                  <a:cubicBezTo>
                    <a:pt x="55880" y="1827954"/>
                    <a:pt x="0" y="1772074"/>
                    <a:pt x="0" y="170349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23412" y="0"/>
                  </a:lnTo>
                  <a:cubicBezTo>
                    <a:pt x="1491992" y="0"/>
                    <a:pt x="1547872" y="55880"/>
                    <a:pt x="1547872" y="124460"/>
                  </a:cubicBezTo>
                  <a:lnTo>
                    <a:pt x="1547872" y="1703494"/>
                  </a:lnTo>
                  <a:cubicBezTo>
                    <a:pt x="1547872" y="1772074"/>
                    <a:pt x="1491992" y="1827954"/>
                    <a:pt x="1423412" y="1827954"/>
                  </a:cubicBezTo>
                  <a:close/>
                </a:path>
              </a:pathLst>
            </a:custGeom>
            <a:solidFill>
              <a:srgbClr val="5034C4">
                <a:alpha val="4706"/>
              </a:srgbClr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733311" y="1673808"/>
            <a:ext cx="5559426" cy="2501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99"/>
              </a:lnSpc>
            </a:pPr>
            <a:r>
              <a:rPr lang="en-US" sz="5499" b="true">
                <a:solidFill>
                  <a:srgbClr val="5034C4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직원 만족과 </a:t>
            </a:r>
          </a:p>
          <a:p>
            <a:pPr algn="l">
              <a:lnSpc>
                <a:spcPts val="6599"/>
              </a:lnSpc>
            </a:pPr>
            <a:r>
              <a:rPr lang="en-US" sz="5499" b="true">
                <a:solidFill>
                  <a:srgbClr val="5034C4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약속 측면의 </a:t>
            </a:r>
          </a:p>
          <a:p>
            <a:pPr algn="l">
              <a:lnSpc>
                <a:spcPts val="6599"/>
              </a:lnSpc>
            </a:pPr>
            <a:r>
              <a:rPr lang="en-US" sz="5499" b="true">
                <a:solidFill>
                  <a:srgbClr val="5034C4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이점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33311" y="7768130"/>
            <a:ext cx="5559426" cy="9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8"/>
              </a:lnSpc>
            </a:pPr>
            <a:r>
              <a:rPr lang="en-US" sz="2829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기술은 직원 관리를 더욱 쉽게 </a:t>
            </a:r>
          </a:p>
          <a:p>
            <a:pPr algn="l">
              <a:lnSpc>
                <a:spcPts val="3678"/>
              </a:lnSpc>
            </a:pPr>
            <a:r>
              <a:rPr lang="en-US" sz="2829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만들어줍니다.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3EB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6011089" cy="10287000"/>
          </a:xfrm>
          <a:custGeom>
            <a:avLst/>
            <a:gdLst/>
            <a:ahLst/>
            <a:cxnLst/>
            <a:rect r="r" b="b" t="t" l="l"/>
            <a:pathLst>
              <a:path h="10287000" w="6011089">
                <a:moveTo>
                  <a:pt x="0" y="0"/>
                </a:moveTo>
                <a:lnTo>
                  <a:pt x="6011089" y="0"/>
                </a:lnTo>
                <a:lnTo>
                  <a:pt x="601108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135" t="-3719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440964" y="1785917"/>
            <a:ext cx="9572437" cy="6715165"/>
            <a:chOff x="0" y="0"/>
            <a:chExt cx="12763249" cy="895355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12763249" cy="25901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679"/>
                </a:lnSpc>
              </a:pPr>
              <a:r>
                <a:rPr lang="en-US" b="true" sz="6399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원격 근무가</a:t>
              </a:r>
            </a:p>
            <a:p>
              <a:pPr algn="ctr">
                <a:lnSpc>
                  <a:spcPts val="7679"/>
                </a:lnSpc>
              </a:pPr>
              <a:r>
                <a:rPr lang="en-US" b="true" sz="6399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새로운 일상이 될까요?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701423"/>
              <a:ext cx="12763249" cy="763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 u="sng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새로운 근무 환경에서 직원이 얻을 수 있는 이점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341674"/>
              <a:ext cx="12763249" cy="36118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열린 업무 공간은 즐겁고 인간관계 유지에도 도움이 되지만</a:t>
              </a:r>
            </a:p>
            <a:p>
              <a:pPr algn="ctr">
                <a:lnSpc>
                  <a:spcPts val="3600"/>
                </a:lnSpc>
              </a:pPr>
              <a:r>
                <a:rPr lang="en-US" sz="24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팬데믹으로인해 재택 근무의 필요성이 대두되며</a:t>
              </a:r>
            </a:p>
            <a:p>
              <a:pPr algn="ctr">
                <a:lnSpc>
                  <a:spcPts val="3600"/>
                </a:lnSpc>
              </a:pPr>
              <a:r>
                <a:rPr lang="en-US" sz="24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사람들은 안정성과 편리함을 누릴 수 있게 되었습니다.</a:t>
              </a:r>
            </a:p>
            <a:p>
              <a:pPr algn="ctr">
                <a:lnSpc>
                  <a:spcPts val="3600"/>
                </a:lnSpc>
              </a:pPr>
              <a:r>
                <a:rPr lang="en-US" sz="24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이제 직원들은 가족과 시간을 보내며 수입을 올리고, </a:t>
              </a:r>
            </a:p>
            <a:p>
              <a:pPr algn="ctr">
                <a:lnSpc>
                  <a:spcPts val="3600"/>
                </a:lnSpc>
              </a:pPr>
              <a:r>
                <a:rPr lang="en-US" sz="24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집에서 건강에 대한 위협 없이 안전하게 근무할 수 있습니다.</a:t>
              </a:r>
            </a:p>
            <a:p>
              <a:pPr algn="ctr">
                <a:lnSpc>
                  <a:spcPts val="3600"/>
                </a:lnSpc>
              </a:pPr>
              <a:r>
                <a:rPr lang="en-US" sz="24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이 모든 것이 기술 덕분입니다.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226" t="0" r="0" b="-5315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24083" y="2614295"/>
            <a:ext cx="14439834" cy="4934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b="true" sz="5600">
                <a:solidFill>
                  <a:srgbClr val="FFFFF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재택 근무 중 팀과 협력해야 하는 상황은 </a:t>
            </a:r>
          </a:p>
          <a:p>
            <a:pPr algn="ctr">
              <a:lnSpc>
                <a:spcPts val="7840"/>
              </a:lnSpc>
            </a:pPr>
            <a:r>
              <a:rPr lang="en-US" b="true" sz="5600">
                <a:solidFill>
                  <a:srgbClr val="FFFFF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생산성에 부정적인 영향을 미치지 않습니다. </a:t>
            </a:r>
          </a:p>
          <a:p>
            <a:pPr algn="ctr">
              <a:lnSpc>
                <a:spcPts val="7840"/>
              </a:lnSpc>
            </a:pPr>
            <a:r>
              <a:rPr lang="en-US" b="true" sz="5600">
                <a:solidFill>
                  <a:srgbClr val="FFFFF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오히려 그 반대죠. 회의는 더 짧아지고, </a:t>
            </a:r>
          </a:p>
          <a:p>
            <a:pPr algn="ctr">
              <a:lnSpc>
                <a:spcPts val="7840"/>
              </a:lnSpc>
            </a:pPr>
            <a:r>
              <a:rPr lang="en-US" b="true" sz="5600">
                <a:solidFill>
                  <a:srgbClr val="FFFFF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결과는 더 나아졌으며,</a:t>
            </a:r>
          </a:p>
          <a:p>
            <a:pPr algn="ctr">
              <a:lnSpc>
                <a:spcPts val="7840"/>
              </a:lnSpc>
            </a:pPr>
            <a:r>
              <a:rPr lang="en-US" b="true" sz="5600">
                <a:solidFill>
                  <a:srgbClr val="FFFFF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온라인 소셜 모임까지 생겼습니다.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3364279"/>
            <a:ext cx="18288000" cy="7129414"/>
          </a:xfrm>
          <a:prstGeom prst="rect">
            <a:avLst/>
          </a:prstGeom>
          <a:solidFill>
            <a:srgbClr val="5034C4">
              <a:alpha val="4706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942151"/>
            <a:ext cx="4761624" cy="5560283"/>
          </a:xfrm>
          <a:custGeom>
            <a:avLst/>
            <a:gdLst/>
            <a:ahLst/>
            <a:cxnLst/>
            <a:rect r="r" b="b" t="t" l="l"/>
            <a:pathLst>
              <a:path h="5560283" w="4761624">
                <a:moveTo>
                  <a:pt x="0" y="0"/>
                </a:moveTo>
                <a:lnTo>
                  <a:pt x="4761624" y="0"/>
                </a:lnTo>
                <a:lnTo>
                  <a:pt x="4761624" y="5560284"/>
                </a:lnTo>
                <a:lnTo>
                  <a:pt x="0" y="55602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91853" y="1045575"/>
            <a:ext cx="13904295" cy="1139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2"/>
              </a:lnSpc>
            </a:pPr>
            <a:r>
              <a:rPr lang="en-US" b="true" sz="6601">
                <a:solidFill>
                  <a:srgbClr val="5034C4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기술 업무 공간의 미래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6916504" y="4448459"/>
            <a:ext cx="10342796" cy="411480"/>
            <a:chOff x="0" y="0"/>
            <a:chExt cx="13790394" cy="54864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1014009" y="-3598"/>
              <a:ext cx="12776386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업무 자동화 및 인공 지능의 사용이 증가되었음.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9525"/>
              <a:ext cx="890230" cy="5581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b="true" sz="2700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01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916504" y="5482982"/>
            <a:ext cx="10342796" cy="411480"/>
            <a:chOff x="0" y="0"/>
            <a:chExt cx="13790394" cy="54864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1014009" y="-3598"/>
              <a:ext cx="12776386" cy="5082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고가치 업무에 더욱 집중할 수 있음.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890230" cy="5581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b="true" sz="2700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02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916504" y="6517506"/>
            <a:ext cx="10342796" cy="411480"/>
            <a:chOff x="0" y="0"/>
            <a:chExt cx="13790394" cy="54864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014009" y="-4868"/>
              <a:ext cx="12776386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사이버보안과 보안 기술에 대한 지속적인 투자가 진행됨.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9525"/>
              <a:ext cx="890230" cy="5581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b="true" sz="2700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03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916504" y="7552029"/>
            <a:ext cx="10342796" cy="411480"/>
            <a:chOff x="0" y="0"/>
            <a:chExt cx="13790394" cy="54864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014009" y="-3598"/>
              <a:ext cx="12776386" cy="5082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정신 건강에 더 관심을 기울일 수 있음.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9525"/>
              <a:ext cx="890230" cy="5581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b="true" sz="2700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04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916504" y="8586552"/>
            <a:ext cx="10342796" cy="411480"/>
            <a:chOff x="0" y="0"/>
            <a:chExt cx="13790394" cy="548640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1014009" y="-3598"/>
              <a:ext cx="12776386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더욱 다양한 지역의 인력 선출 및 분배가 가능해짐.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-9525"/>
              <a:ext cx="890230" cy="5581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b="true" sz="2700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05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034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1854065">
            <a:off x="-3668113" y="2781020"/>
            <a:ext cx="23117223" cy="11586165"/>
          </a:xfrm>
          <a:prstGeom prst="rect">
            <a:avLst/>
          </a:prstGeom>
          <a:solidFill>
            <a:srgbClr val="C3EBE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6877050"/>
            <a:ext cx="16656636" cy="2381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60"/>
              </a:lnSpc>
            </a:pPr>
            <a:r>
              <a:rPr lang="en-US" sz="7800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기술의 가장 이상적인 쓰임은 </a:t>
            </a:r>
          </a:p>
          <a:p>
            <a:pPr algn="l">
              <a:lnSpc>
                <a:spcPts val="9360"/>
              </a:lnSpc>
            </a:pPr>
            <a:r>
              <a:rPr lang="en-US" sz="7800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사람들 간의 관계를 이어주는 것입니다.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77293" y="-175829"/>
            <a:ext cx="8358946" cy="5319329"/>
          </a:xfrm>
          <a:custGeom>
            <a:avLst/>
            <a:gdLst/>
            <a:ahLst/>
            <a:cxnLst/>
            <a:rect r="r" b="b" t="t" l="l"/>
            <a:pathLst>
              <a:path h="5319329" w="8358946">
                <a:moveTo>
                  <a:pt x="0" y="0"/>
                </a:moveTo>
                <a:lnTo>
                  <a:pt x="8358946" y="0"/>
                </a:lnTo>
                <a:lnTo>
                  <a:pt x="8358946" y="5319329"/>
                </a:lnTo>
                <a:lnTo>
                  <a:pt x="0" y="53193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62025"/>
            <a:ext cx="3504450" cy="50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b="true" sz="2900">
                <a:solidFill>
                  <a:srgbClr val="5034C4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맷 멀러베그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034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52068" y="3303479"/>
            <a:ext cx="9111069" cy="3680041"/>
            <a:chOff x="0" y="0"/>
            <a:chExt cx="12148092" cy="490672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"/>
              <a:ext cx="12148092" cy="326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 b="true">
                  <a:solidFill>
                    <a:srgbClr val="FFFFF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질문이 </a:t>
              </a:r>
            </a:p>
            <a:p>
              <a:pPr algn="l">
                <a:lnSpc>
                  <a:spcPts val="9600"/>
                </a:lnSpc>
              </a:pPr>
              <a:r>
                <a:rPr lang="en-US" sz="8000" b="true">
                  <a:solidFill>
                    <a:srgbClr val="FFFFF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있으신가요?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220922"/>
              <a:ext cx="12148092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저희에게 보내 주세요! 유익한 시간이 되셨길 바랍니다.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081672" y="1971850"/>
            <a:ext cx="4336510" cy="6343300"/>
          </a:xfrm>
          <a:custGeom>
            <a:avLst/>
            <a:gdLst/>
            <a:ahLst/>
            <a:cxnLst/>
            <a:rect r="r" b="b" t="t" l="l"/>
            <a:pathLst>
              <a:path h="6343300" w="4336510">
                <a:moveTo>
                  <a:pt x="0" y="0"/>
                </a:moveTo>
                <a:lnTo>
                  <a:pt x="4336510" y="0"/>
                </a:lnTo>
                <a:lnTo>
                  <a:pt x="4336510" y="6343300"/>
                </a:lnTo>
                <a:lnTo>
                  <a:pt x="0" y="6343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933579" y="1120949"/>
            <a:ext cx="9186705" cy="8045101"/>
            <a:chOff x="0" y="0"/>
            <a:chExt cx="3107602" cy="27214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07602" cy="2721429"/>
            </a:xfrm>
            <a:custGeom>
              <a:avLst/>
              <a:gdLst/>
              <a:ahLst/>
              <a:cxnLst/>
              <a:rect r="r" b="b" t="t" l="l"/>
              <a:pathLst>
                <a:path h="2721429" w="3107602">
                  <a:moveTo>
                    <a:pt x="2983142" y="2721429"/>
                  </a:moveTo>
                  <a:lnTo>
                    <a:pt x="124460" y="2721429"/>
                  </a:lnTo>
                  <a:cubicBezTo>
                    <a:pt x="55880" y="2721429"/>
                    <a:pt x="0" y="2665549"/>
                    <a:pt x="0" y="259696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983142" y="0"/>
                  </a:lnTo>
                  <a:cubicBezTo>
                    <a:pt x="3051722" y="0"/>
                    <a:pt x="3107602" y="55880"/>
                    <a:pt x="3107602" y="124460"/>
                  </a:cubicBezTo>
                  <a:lnTo>
                    <a:pt x="3107602" y="2596969"/>
                  </a:lnTo>
                  <a:cubicBezTo>
                    <a:pt x="3107602" y="2665549"/>
                    <a:pt x="3051722" y="2721429"/>
                    <a:pt x="2983142" y="2721429"/>
                  </a:cubicBezTo>
                  <a:close/>
                </a:path>
              </a:pathLst>
            </a:custGeom>
            <a:solidFill>
              <a:srgbClr val="5034C4">
                <a:alpha val="4706"/>
              </a:srgbClr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498097" y="6329683"/>
            <a:ext cx="664830" cy="664830"/>
          </a:xfrm>
          <a:custGeom>
            <a:avLst/>
            <a:gdLst/>
            <a:ahLst/>
            <a:cxnLst/>
            <a:rect r="r" b="b" t="t" l="l"/>
            <a:pathLst>
              <a:path h="664830" w="664830">
                <a:moveTo>
                  <a:pt x="0" y="0"/>
                </a:moveTo>
                <a:lnTo>
                  <a:pt x="664831" y="0"/>
                </a:lnTo>
                <a:lnTo>
                  <a:pt x="664831" y="664830"/>
                </a:lnTo>
                <a:lnTo>
                  <a:pt x="0" y="6648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178795" y="6329683"/>
            <a:ext cx="664830" cy="664830"/>
          </a:xfrm>
          <a:custGeom>
            <a:avLst/>
            <a:gdLst/>
            <a:ahLst/>
            <a:cxnLst/>
            <a:rect r="r" b="b" t="t" l="l"/>
            <a:pathLst>
              <a:path h="664830" w="664830">
                <a:moveTo>
                  <a:pt x="0" y="0"/>
                </a:moveTo>
                <a:lnTo>
                  <a:pt x="664830" y="0"/>
                </a:lnTo>
                <a:lnTo>
                  <a:pt x="664830" y="664830"/>
                </a:lnTo>
                <a:lnTo>
                  <a:pt x="0" y="6648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840989" y="6316178"/>
            <a:ext cx="716595" cy="691840"/>
          </a:xfrm>
          <a:custGeom>
            <a:avLst/>
            <a:gdLst/>
            <a:ahLst/>
            <a:cxnLst/>
            <a:rect r="r" b="b" t="t" l="l"/>
            <a:pathLst>
              <a:path h="691840" w="716595">
                <a:moveTo>
                  <a:pt x="0" y="0"/>
                </a:moveTo>
                <a:lnTo>
                  <a:pt x="716596" y="0"/>
                </a:lnTo>
                <a:lnTo>
                  <a:pt x="716596" y="691840"/>
                </a:lnTo>
                <a:lnTo>
                  <a:pt x="0" y="6918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447974" y="6329683"/>
            <a:ext cx="691840" cy="691840"/>
          </a:xfrm>
          <a:custGeom>
            <a:avLst/>
            <a:gdLst/>
            <a:ahLst/>
            <a:cxnLst/>
            <a:rect r="r" b="b" t="t" l="l"/>
            <a:pathLst>
              <a:path h="691840" w="691840">
                <a:moveTo>
                  <a:pt x="0" y="0"/>
                </a:moveTo>
                <a:lnTo>
                  <a:pt x="691840" y="0"/>
                </a:lnTo>
                <a:lnTo>
                  <a:pt x="691840" y="691840"/>
                </a:lnTo>
                <a:lnTo>
                  <a:pt x="0" y="69184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918749" y="6329683"/>
            <a:ext cx="664830" cy="664830"/>
          </a:xfrm>
          <a:custGeom>
            <a:avLst/>
            <a:gdLst/>
            <a:ahLst/>
            <a:cxnLst/>
            <a:rect r="r" b="b" t="t" l="l"/>
            <a:pathLst>
              <a:path h="664830" w="664830">
                <a:moveTo>
                  <a:pt x="0" y="0"/>
                </a:moveTo>
                <a:lnTo>
                  <a:pt x="664830" y="0"/>
                </a:lnTo>
                <a:lnTo>
                  <a:pt x="664830" y="664830"/>
                </a:lnTo>
                <a:lnTo>
                  <a:pt x="0" y="66483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51260" y="7776053"/>
            <a:ext cx="553472" cy="691840"/>
          </a:xfrm>
          <a:custGeom>
            <a:avLst/>
            <a:gdLst/>
            <a:ahLst/>
            <a:cxnLst/>
            <a:rect r="r" b="b" t="t" l="l"/>
            <a:pathLst>
              <a:path h="691840" w="553472">
                <a:moveTo>
                  <a:pt x="0" y="0"/>
                </a:moveTo>
                <a:lnTo>
                  <a:pt x="553473" y="0"/>
                </a:lnTo>
                <a:lnTo>
                  <a:pt x="553473" y="691840"/>
                </a:lnTo>
                <a:lnTo>
                  <a:pt x="0" y="69184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069304" y="7776053"/>
            <a:ext cx="878781" cy="691840"/>
          </a:xfrm>
          <a:custGeom>
            <a:avLst/>
            <a:gdLst/>
            <a:ahLst/>
            <a:cxnLst/>
            <a:rect r="r" b="b" t="t" l="l"/>
            <a:pathLst>
              <a:path h="691840" w="878781">
                <a:moveTo>
                  <a:pt x="0" y="0"/>
                </a:moveTo>
                <a:lnTo>
                  <a:pt x="878781" y="0"/>
                </a:lnTo>
                <a:lnTo>
                  <a:pt x="878781" y="691840"/>
                </a:lnTo>
                <a:lnTo>
                  <a:pt x="0" y="69184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892362" y="7776053"/>
            <a:ext cx="608819" cy="691840"/>
          </a:xfrm>
          <a:custGeom>
            <a:avLst/>
            <a:gdLst/>
            <a:ahLst/>
            <a:cxnLst/>
            <a:rect r="r" b="b" t="t" l="l"/>
            <a:pathLst>
              <a:path h="691840" w="608819">
                <a:moveTo>
                  <a:pt x="0" y="0"/>
                </a:moveTo>
                <a:lnTo>
                  <a:pt x="608819" y="0"/>
                </a:lnTo>
                <a:lnTo>
                  <a:pt x="608819" y="691840"/>
                </a:lnTo>
                <a:lnTo>
                  <a:pt x="0" y="69184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5465584" y="7789557"/>
            <a:ext cx="651588" cy="691840"/>
          </a:xfrm>
          <a:custGeom>
            <a:avLst/>
            <a:gdLst/>
            <a:ahLst/>
            <a:cxnLst/>
            <a:rect r="r" b="b" t="t" l="l"/>
            <a:pathLst>
              <a:path h="691840" w="651588">
                <a:moveTo>
                  <a:pt x="0" y="0"/>
                </a:moveTo>
                <a:lnTo>
                  <a:pt x="651588" y="0"/>
                </a:lnTo>
                <a:lnTo>
                  <a:pt x="651588" y="691841"/>
                </a:lnTo>
                <a:lnTo>
                  <a:pt x="0" y="691841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053675" y="7776053"/>
            <a:ext cx="389946" cy="691840"/>
          </a:xfrm>
          <a:custGeom>
            <a:avLst/>
            <a:gdLst/>
            <a:ahLst/>
            <a:cxnLst/>
            <a:rect r="r" b="b" t="t" l="l"/>
            <a:pathLst>
              <a:path h="691840" w="389946">
                <a:moveTo>
                  <a:pt x="0" y="0"/>
                </a:moveTo>
                <a:lnTo>
                  <a:pt x="389946" y="0"/>
                </a:lnTo>
                <a:lnTo>
                  <a:pt x="389946" y="691840"/>
                </a:lnTo>
                <a:lnTo>
                  <a:pt x="0" y="69184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479594" y="4869808"/>
            <a:ext cx="701836" cy="664830"/>
          </a:xfrm>
          <a:custGeom>
            <a:avLst/>
            <a:gdLst/>
            <a:ahLst/>
            <a:cxnLst/>
            <a:rect r="r" b="b" t="t" l="l"/>
            <a:pathLst>
              <a:path h="664830" w="701836">
                <a:moveTo>
                  <a:pt x="0" y="0"/>
                </a:moveTo>
                <a:lnTo>
                  <a:pt x="701837" y="0"/>
                </a:lnTo>
                <a:lnTo>
                  <a:pt x="701837" y="664831"/>
                </a:lnTo>
                <a:lnTo>
                  <a:pt x="0" y="664831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245278" y="4869808"/>
            <a:ext cx="531864" cy="664830"/>
          </a:xfrm>
          <a:custGeom>
            <a:avLst/>
            <a:gdLst/>
            <a:ahLst/>
            <a:cxnLst/>
            <a:rect r="r" b="b" t="t" l="l"/>
            <a:pathLst>
              <a:path h="664830" w="531864">
                <a:moveTo>
                  <a:pt x="0" y="0"/>
                </a:moveTo>
                <a:lnTo>
                  <a:pt x="531864" y="0"/>
                </a:lnTo>
                <a:lnTo>
                  <a:pt x="531864" y="664831"/>
                </a:lnTo>
                <a:lnTo>
                  <a:pt x="0" y="664831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3866872" y="4869808"/>
            <a:ext cx="664830" cy="664830"/>
          </a:xfrm>
          <a:custGeom>
            <a:avLst/>
            <a:gdLst/>
            <a:ahLst/>
            <a:cxnLst/>
            <a:rect r="r" b="b" t="t" l="l"/>
            <a:pathLst>
              <a:path h="664830" w="664830">
                <a:moveTo>
                  <a:pt x="0" y="0"/>
                </a:moveTo>
                <a:lnTo>
                  <a:pt x="664830" y="0"/>
                </a:lnTo>
                <a:lnTo>
                  <a:pt x="664830" y="664831"/>
                </a:lnTo>
                <a:lnTo>
                  <a:pt x="0" y="664831"/>
                </a:lnTo>
                <a:lnTo>
                  <a:pt x="0" y="0"/>
                </a:lnTo>
                <a:close/>
              </a:path>
            </a:pathLst>
          </a:custGeom>
          <a:blipFill>
            <a:blip r:embed="rId26">
              <a:extLs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5470616" y="4869808"/>
            <a:ext cx="646556" cy="691840"/>
          </a:xfrm>
          <a:custGeom>
            <a:avLst/>
            <a:gdLst/>
            <a:ahLst/>
            <a:cxnLst/>
            <a:rect r="r" b="b" t="t" l="l"/>
            <a:pathLst>
              <a:path h="691840" w="646556">
                <a:moveTo>
                  <a:pt x="0" y="0"/>
                </a:moveTo>
                <a:lnTo>
                  <a:pt x="646556" y="0"/>
                </a:lnTo>
                <a:lnTo>
                  <a:pt x="646556" y="691841"/>
                </a:lnTo>
                <a:lnTo>
                  <a:pt x="0" y="691841"/>
                </a:lnTo>
                <a:lnTo>
                  <a:pt x="0" y="0"/>
                </a:lnTo>
                <a:close/>
              </a:path>
            </a:pathLst>
          </a:custGeom>
          <a:blipFill>
            <a:blip r:embed="rId28">
              <a:extLs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8914049" y="4856304"/>
            <a:ext cx="674230" cy="691840"/>
          </a:xfrm>
          <a:custGeom>
            <a:avLst/>
            <a:gdLst/>
            <a:ahLst/>
            <a:cxnLst/>
            <a:rect r="r" b="b" t="t" l="l"/>
            <a:pathLst>
              <a:path h="691840" w="674230">
                <a:moveTo>
                  <a:pt x="0" y="0"/>
                </a:moveTo>
                <a:lnTo>
                  <a:pt x="674230" y="0"/>
                </a:lnTo>
                <a:lnTo>
                  <a:pt x="674230" y="691840"/>
                </a:lnTo>
                <a:lnTo>
                  <a:pt x="0" y="691840"/>
                </a:lnTo>
                <a:lnTo>
                  <a:pt x="0" y="0"/>
                </a:lnTo>
                <a:close/>
              </a:path>
            </a:pathLst>
          </a:custGeom>
          <a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0542218" y="3409934"/>
            <a:ext cx="576589" cy="664830"/>
          </a:xfrm>
          <a:custGeom>
            <a:avLst/>
            <a:gdLst/>
            <a:ahLst/>
            <a:cxnLst/>
            <a:rect r="r" b="b" t="t" l="l"/>
            <a:pathLst>
              <a:path h="664830" w="576589">
                <a:moveTo>
                  <a:pt x="0" y="0"/>
                </a:moveTo>
                <a:lnTo>
                  <a:pt x="576589" y="0"/>
                </a:lnTo>
                <a:lnTo>
                  <a:pt x="576589" y="664830"/>
                </a:lnTo>
                <a:lnTo>
                  <a:pt x="0" y="664830"/>
                </a:lnTo>
                <a:lnTo>
                  <a:pt x="0" y="0"/>
                </a:lnTo>
                <a:close/>
              </a:path>
            </a:pathLst>
          </a:custGeom>
          <a:blipFill>
            <a:blip r:embed="rId32">
              <a:extLs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2219289" y="3409934"/>
            <a:ext cx="583842" cy="664830"/>
          </a:xfrm>
          <a:custGeom>
            <a:avLst/>
            <a:gdLst/>
            <a:ahLst/>
            <a:cxnLst/>
            <a:rect r="r" b="b" t="t" l="l"/>
            <a:pathLst>
              <a:path h="664830" w="583842">
                <a:moveTo>
                  <a:pt x="0" y="0"/>
                </a:moveTo>
                <a:lnTo>
                  <a:pt x="583842" y="0"/>
                </a:lnTo>
                <a:lnTo>
                  <a:pt x="583842" y="664830"/>
                </a:lnTo>
                <a:lnTo>
                  <a:pt x="0" y="664830"/>
                </a:lnTo>
                <a:lnTo>
                  <a:pt x="0" y="0"/>
                </a:lnTo>
                <a:close/>
              </a:path>
            </a:pathLst>
          </a:custGeom>
          <a:blipFill>
            <a:blip r:embed="rId34">
              <a:extLst>
                <a:ext uri="{96DAC541-7B7A-43D3-8B79-37D633B846F1}">
                  <asvg:svgBlip xmlns:asvg="http://schemas.microsoft.com/office/drawing/2016/SVG/main" r:embed="rId3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3866872" y="3409934"/>
            <a:ext cx="664830" cy="664830"/>
          </a:xfrm>
          <a:custGeom>
            <a:avLst/>
            <a:gdLst/>
            <a:ahLst/>
            <a:cxnLst/>
            <a:rect r="r" b="b" t="t" l="l"/>
            <a:pathLst>
              <a:path h="664830" w="664830">
                <a:moveTo>
                  <a:pt x="0" y="0"/>
                </a:moveTo>
                <a:lnTo>
                  <a:pt x="664830" y="0"/>
                </a:lnTo>
                <a:lnTo>
                  <a:pt x="664830" y="664830"/>
                </a:lnTo>
                <a:lnTo>
                  <a:pt x="0" y="664830"/>
                </a:lnTo>
                <a:lnTo>
                  <a:pt x="0" y="0"/>
                </a:lnTo>
                <a:close/>
              </a:path>
            </a:pathLst>
          </a:custGeom>
          <a:blipFill>
            <a:blip r:embed="rId36">
              <a:extLst>
                <a:ext uri="{96DAC541-7B7A-43D3-8B79-37D633B846F1}">
                  <asvg:svgBlip xmlns:asvg="http://schemas.microsoft.com/office/drawing/2016/SVG/main" r:embed="rId3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5520303" y="3409934"/>
            <a:ext cx="547183" cy="691840"/>
          </a:xfrm>
          <a:custGeom>
            <a:avLst/>
            <a:gdLst/>
            <a:ahLst/>
            <a:cxnLst/>
            <a:rect r="r" b="b" t="t" l="l"/>
            <a:pathLst>
              <a:path h="691840" w="547183">
                <a:moveTo>
                  <a:pt x="0" y="0"/>
                </a:moveTo>
                <a:lnTo>
                  <a:pt x="547182" y="0"/>
                </a:lnTo>
                <a:lnTo>
                  <a:pt x="547182" y="691840"/>
                </a:lnTo>
                <a:lnTo>
                  <a:pt x="0" y="691840"/>
                </a:lnTo>
                <a:lnTo>
                  <a:pt x="0" y="0"/>
                </a:lnTo>
                <a:close/>
              </a:path>
            </a:pathLst>
          </a:custGeom>
          <a:blipFill>
            <a:blip r:embed="rId38">
              <a:extLst>
                <a:ext uri="{96DAC541-7B7A-43D3-8B79-37D633B846F1}">
                  <asvg:svgBlip xmlns:asvg="http://schemas.microsoft.com/office/drawing/2016/SVG/main" r:embed="rId3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8914049" y="3405234"/>
            <a:ext cx="674230" cy="674230"/>
          </a:xfrm>
          <a:custGeom>
            <a:avLst/>
            <a:gdLst/>
            <a:ahLst/>
            <a:cxnLst/>
            <a:rect r="r" b="b" t="t" l="l"/>
            <a:pathLst>
              <a:path h="674230" w="674230">
                <a:moveTo>
                  <a:pt x="0" y="0"/>
                </a:moveTo>
                <a:lnTo>
                  <a:pt x="674230" y="0"/>
                </a:lnTo>
                <a:lnTo>
                  <a:pt x="674230" y="674230"/>
                </a:lnTo>
                <a:lnTo>
                  <a:pt x="0" y="674230"/>
                </a:lnTo>
                <a:lnTo>
                  <a:pt x="0" y="0"/>
                </a:lnTo>
                <a:close/>
              </a:path>
            </a:pathLst>
          </a:custGeom>
          <a:blipFill>
            <a:blip r:embed="rId40">
              <a:extLst>
                <a:ext uri="{96DAC541-7B7A-43D3-8B79-37D633B846F1}">
                  <asvg:svgBlip xmlns:asvg="http://schemas.microsoft.com/office/drawing/2016/SVG/main" r:embed="rId4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0637429" y="1895738"/>
            <a:ext cx="388019" cy="664830"/>
          </a:xfrm>
          <a:custGeom>
            <a:avLst/>
            <a:gdLst/>
            <a:ahLst/>
            <a:cxnLst/>
            <a:rect r="r" b="b" t="t" l="l"/>
            <a:pathLst>
              <a:path h="664830" w="388019">
                <a:moveTo>
                  <a:pt x="0" y="0"/>
                </a:moveTo>
                <a:lnTo>
                  <a:pt x="388019" y="0"/>
                </a:lnTo>
                <a:lnTo>
                  <a:pt x="388019" y="664831"/>
                </a:lnTo>
                <a:lnTo>
                  <a:pt x="0" y="664831"/>
                </a:lnTo>
                <a:lnTo>
                  <a:pt x="0" y="0"/>
                </a:lnTo>
                <a:close/>
              </a:path>
            </a:pathLst>
          </a:custGeom>
          <a:blipFill>
            <a:blip r:embed="rId42">
              <a:extLst>
                <a:ext uri="{96DAC541-7B7A-43D3-8B79-37D633B846F1}">
                  <asvg:svgBlip xmlns:asvg="http://schemas.microsoft.com/office/drawing/2016/SVG/main" r:embed="rId4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2249226" y="1895738"/>
            <a:ext cx="525820" cy="664830"/>
          </a:xfrm>
          <a:custGeom>
            <a:avLst/>
            <a:gdLst/>
            <a:ahLst/>
            <a:cxnLst/>
            <a:rect r="r" b="b" t="t" l="l"/>
            <a:pathLst>
              <a:path h="664830" w="525820">
                <a:moveTo>
                  <a:pt x="0" y="0"/>
                </a:moveTo>
                <a:lnTo>
                  <a:pt x="525820" y="0"/>
                </a:lnTo>
                <a:lnTo>
                  <a:pt x="525820" y="664831"/>
                </a:lnTo>
                <a:lnTo>
                  <a:pt x="0" y="664831"/>
                </a:lnTo>
                <a:lnTo>
                  <a:pt x="0" y="0"/>
                </a:lnTo>
                <a:close/>
              </a:path>
            </a:pathLst>
          </a:custGeom>
          <a:blipFill>
            <a:blip r:embed="rId38">
              <a:extLst>
                <a:ext uri="{96DAC541-7B7A-43D3-8B79-37D633B846F1}">
                  <asvg:svgBlip xmlns:asvg="http://schemas.microsoft.com/office/drawing/2016/SVG/main" r:embed="rId3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3934281" y="1895738"/>
            <a:ext cx="531864" cy="664830"/>
          </a:xfrm>
          <a:custGeom>
            <a:avLst/>
            <a:gdLst/>
            <a:ahLst/>
            <a:cxnLst/>
            <a:rect r="r" b="b" t="t" l="l"/>
            <a:pathLst>
              <a:path h="664830" w="531864">
                <a:moveTo>
                  <a:pt x="0" y="0"/>
                </a:moveTo>
                <a:lnTo>
                  <a:pt x="531865" y="0"/>
                </a:lnTo>
                <a:lnTo>
                  <a:pt x="531865" y="664831"/>
                </a:lnTo>
                <a:lnTo>
                  <a:pt x="0" y="664831"/>
                </a:lnTo>
                <a:lnTo>
                  <a:pt x="0" y="0"/>
                </a:lnTo>
                <a:close/>
              </a:path>
            </a:pathLst>
          </a:custGeom>
          <a:blipFill>
            <a:blip r:embed="rId44">
              <a:extLst>
                <a:ext uri="{96DAC541-7B7A-43D3-8B79-37D633B846F1}">
                  <asvg:svgBlip xmlns:asvg="http://schemas.microsoft.com/office/drawing/2016/SVG/main" r:embed="rId4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5451416" y="1895738"/>
            <a:ext cx="686809" cy="691840"/>
          </a:xfrm>
          <a:custGeom>
            <a:avLst/>
            <a:gdLst/>
            <a:ahLst/>
            <a:cxnLst/>
            <a:rect r="r" b="b" t="t" l="l"/>
            <a:pathLst>
              <a:path h="691840" w="686809">
                <a:moveTo>
                  <a:pt x="0" y="0"/>
                </a:moveTo>
                <a:lnTo>
                  <a:pt x="686809" y="0"/>
                </a:lnTo>
                <a:lnTo>
                  <a:pt x="686809" y="691841"/>
                </a:lnTo>
                <a:lnTo>
                  <a:pt x="0" y="691841"/>
                </a:lnTo>
                <a:lnTo>
                  <a:pt x="0" y="0"/>
                </a:lnTo>
                <a:close/>
              </a:path>
            </a:pathLst>
          </a:custGeom>
          <a:blipFill>
            <a:blip r:embed="rId46">
              <a:extLst>
                <a:ext uri="{96DAC541-7B7A-43D3-8B79-37D633B846F1}">
                  <asvg:svgBlip xmlns:asvg="http://schemas.microsoft.com/office/drawing/2016/SVG/main" r:embed="rId4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8914049" y="1805602"/>
            <a:ext cx="676082" cy="845103"/>
          </a:xfrm>
          <a:custGeom>
            <a:avLst/>
            <a:gdLst/>
            <a:ahLst/>
            <a:cxnLst/>
            <a:rect r="r" b="b" t="t" l="l"/>
            <a:pathLst>
              <a:path h="845103" w="676082">
                <a:moveTo>
                  <a:pt x="0" y="0"/>
                </a:moveTo>
                <a:lnTo>
                  <a:pt x="676082" y="0"/>
                </a:lnTo>
                <a:lnTo>
                  <a:pt x="676082" y="845103"/>
                </a:lnTo>
                <a:lnTo>
                  <a:pt x="0" y="845103"/>
                </a:lnTo>
                <a:lnTo>
                  <a:pt x="0" y="0"/>
                </a:lnTo>
                <a:close/>
              </a:path>
            </a:pathLst>
          </a:custGeom>
          <a:blipFill>
            <a:blip r:embed="rId48">
              <a:extLst>
                <a:ext uri="{96DAC541-7B7A-43D3-8B79-37D633B846F1}">
                  <asvg:svgBlip xmlns:asvg="http://schemas.microsoft.com/office/drawing/2016/SVG/main" r:embed="rId4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9" id="29"/>
          <p:cNvGrpSpPr/>
          <p:nvPr/>
        </p:nvGrpSpPr>
        <p:grpSpPr>
          <a:xfrm rot="0">
            <a:off x="1028700" y="1645643"/>
            <a:ext cx="5980954" cy="2160334"/>
            <a:chOff x="0" y="0"/>
            <a:chExt cx="7974605" cy="2880446"/>
          </a:xfrm>
        </p:grpSpPr>
        <p:sp>
          <p:nvSpPr>
            <p:cNvPr name="TextBox 30" id="30"/>
            <p:cNvSpPr txBox="true"/>
            <p:nvPr/>
          </p:nvSpPr>
          <p:spPr>
            <a:xfrm rot="0">
              <a:off x="0" y="123825"/>
              <a:ext cx="7974605" cy="12333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99"/>
                </a:lnSpc>
              </a:pPr>
              <a:r>
                <a:rPr lang="en-US" sz="6699" spc="-66" b="true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무료 자료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0" y="1677120"/>
              <a:ext cx="7974605" cy="1203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49"/>
                </a:lnSpc>
              </a:pPr>
              <a:r>
                <a:rPr lang="en-US" sz="24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다음 무료 아이콘과 일러스트(도색 가능)를 </a:t>
              </a:r>
            </a:p>
            <a:p>
              <a:pPr algn="l">
                <a:lnSpc>
                  <a:spcPts val="3749"/>
                </a:lnSpc>
              </a:pPr>
              <a:r>
                <a:rPr lang="en-US" sz="24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여러분의 Canva 디자인에 활용하세요.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C3EB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1473" y="3718760"/>
            <a:ext cx="6194541" cy="2849480"/>
            <a:chOff x="0" y="0"/>
            <a:chExt cx="8259388" cy="379930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17145"/>
              <a:ext cx="8259388" cy="2054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2120"/>
                </a:lnSpc>
              </a:pPr>
              <a:r>
                <a:rPr lang="en-US" sz="10100" b="true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장점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506658"/>
              <a:ext cx="8259388" cy="12926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기술이 비즈니스와 직장에 미치는 </a:t>
              </a:r>
            </a:p>
            <a:p>
              <a:pPr algn="l">
                <a:lnSpc>
                  <a:spcPts val="3919"/>
                </a:lnSpc>
              </a:pPr>
              <a:r>
                <a:rPr lang="en-US" sz="27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긍정적이고 지속적인 영향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29810" y="2079625"/>
            <a:ext cx="6249323" cy="435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더욱 신속해진 운영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82060" y="2047875"/>
            <a:ext cx="667673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b="true">
                <a:solidFill>
                  <a:srgbClr val="7AC7C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29810" y="3207385"/>
            <a:ext cx="6249323" cy="435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정확성과 더욱 쉬워진 유지 관리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82060" y="3175635"/>
            <a:ext cx="667673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b="true">
                <a:solidFill>
                  <a:srgbClr val="7AC7C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29810" y="4335145"/>
            <a:ext cx="6249323" cy="435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경쟁력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82060" y="4303395"/>
            <a:ext cx="667673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b="true">
                <a:solidFill>
                  <a:srgbClr val="7AC7C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29810" y="5462905"/>
            <a:ext cx="6249323" cy="435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효과적인 커뮤니케이션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82060" y="5431155"/>
            <a:ext cx="667673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b="true">
                <a:solidFill>
                  <a:srgbClr val="7AC7C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04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29810" y="6590665"/>
            <a:ext cx="6249323" cy="435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업계 관련성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82060" y="6558915"/>
            <a:ext cx="667673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b="true">
                <a:solidFill>
                  <a:srgbClr val="7AC7C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05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29810" y="7718425"/>
            <a:ext cx="6249323" cy="435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트래킹과 모니터링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82060" y="7686675"/>
            <a:ext cx="667673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b="true">
                <a:solidFill>
                  <a:srgbClr val="7AC7C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06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422077"/>
            <a:ext cx="10546591" cy="291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7AC7C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기술이 기업과 </a:t>
            </a:r>
          </a:p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7AC7C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비즈니스 운영에 </a:t>
            </a:r>
          </a:p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7AC7C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미치는 영향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-171459" y="5315114"/>
            <a:ext cx="18578615" cy="5211459"/>
          </a:xfrm>
          <a:prstGeom prst="rect">
            <a:avLst/>
          </a:prstGeom>
          <a:solidFill>
            <a:srgbClr val="5034C4">
              <a:alpha val="4706"/>
            </a:srgbClr>
          </a:solidFill>
        </p:spPr>
      </p:sp>
      <p:sp>
        <p:nvSpPr>
          <p:cNvPr name="TextBox 4" id="4"/>
          <p:cNvSpPr txBox="true"/>
          <p:nvPr/>
        </p:nvSpPr>
        <p:spPr>
          <a:xfrm rot="0">
            <a:off x="1028700" y="6768465"/>
            <a:ext cx="9855741" cy="189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700" u="sng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경쟁력을 갈고 닦고 유지하기 위한 방법을 찾는 과정에서</a:t>
            </a:r>
          </a:p>
          <a:p>
            <a:pPr algn="l">
              <a:lnSpc>
                <a:spcPts val="3779"/>
              </a:lnSpc>
            </a:pPr>
            <a:r>
              <a:rPr lang="en-US" sz="2700" u="sng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기술은 경쟁 우위를 차지하기 위한 좋은 수단이 될 수 있습니다.</a:t>
            </a:r>
          </a:p>
          <a:p>
            <a:pPr algn="l">
              <a:lnSpc>
                <a:spcPts val="3779"/>
              </a:lnSpc>
            </a:pPr>
            <a:r>
              <a:rPr lang="en-US" sz="2700" u="sng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디지털 마케팅과 최상위 업무 시스템을 사용해 남들보다 한발 더</a:t>
            </a:r>
          </a:p>
          <a:p>
            <a:pPr algn="l">
              <a:lnSpc>
                <a:spcPts val="3779"/>
              </a:lnSpc>
            </a:pPr>
            <a:r>
              <a:rPr lang="en-US" sz="2700" u="sng">
                <a:solidFill>
                  <a:srgbClr val="5034C4"/>
                </a:solidFill>
                <a:latin typeface="Nanum Gothic"/>
                <a:ea typeface="Nanum Gothic"/>
                <a:cs typeface="Nanum Gothic"/>
                <a:sym typeface="Nanum Gothic"/>
              </a:rPr>
              <a:t>앞장서고, 온라인에서 소비하는 모든 시간을 최대한 활용하세요.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1376698" y="2543175"/>
            <a:ext cx="7372055" cy="5200650"/>
          </a:xfrm>
          <a:custGeom>
            <a:avLst/>
            <a:gdLst/>
            <a:ahLst/>
            <a:cxnLst/>
            <a:rect r="r" b="b" t="t" l="l"/>
            <a:pathLst>
              <a:path h="5200650" w="7372055">
                <a:moveTo>
                  <a:pt x="0" y="0"/>
                </a:moveTo>
                <a:lnTo>
                  <a:pt x="7372055" y="0"/>
                </a:lnTo>
                <a:lnTo>
                  <a:pt x="7372055" y="5200650"/>
                </a:lnTo>
                <a:lnTo>
                  <a:pt x="0" y="5200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144000" y="-242542"/>
            <a:ext cx="9263156" cy="10772084"/>
          </a:xfrm>
          <a:prstGeom prst="rect">
            <a:avLst/>
          </a:prstGeom>
          <a:solidFill>
            <a:srgbClr val="5034C4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1649343"/>
            <a:ext cx="7161969" cy="1945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5034C4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기술 발전 이전 </a:t>
            </a:r>
          </a:p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5034C4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일과 삶의 균형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23950" y="4695685"/>
            <a:ext cx="7066719" cy="350520"/>
            <a:chOff x="0" y="0"/>
            <a:chExt cx="9422292" cy="46736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74646"/>
              <a:ext cx="328228" cy="328228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7AC7CF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553006" y="-47625"/>
              <a:ext cx="8869286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편집과 장부 관리에 수주를 소비했습니다.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23950" y="5712955"/>
            <a:ext cx="7066719" cy="350520"/>
            <a:chOff x="0" y="0"/>
            <a:chExt cx="9422292" cy="467360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74646"/>
              <a:ext cx="328228" cy="328228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7AC7CF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553006" y="-47625"/>
              <a:ext cx="8869286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비즈니스광고는 인쇄광고가 일반적이었습니다.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23950" y="6765620"/>
            <a:ext cx="7066719" cy="350520"/>
            <a:chOff x="0" y="0"/>
            <a:chExt cx="9422292" cy="467360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74646"/>
              <a:ext cx="328228" cy="328228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7AC7CF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553006" y="-47625"/>
              <a:ext cx="8869286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시간 트래킹이 수동으로 계산되었습니다.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097331" y="1649343"/>
            <a:ext cx="7161969" cy="1945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FFFFF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기술 발전 이후</a:t>
            </a:r>
          </a:p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FFFFF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일과 삶의 균형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0192581" y="4695685"/>
            <a:ext cx="7066719" cy="754380"/>
            <a:chOff x="0" y="0"/>
            <a:chExt cx="9422292" cy="1005840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74646"/>
              <a:ext cx="328228" cy="328228"/>
              <a:chOff x="0" y="0"/>
              <a:chExt cx="6350000" cy="63500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3EBEF"/>
              </a:solidFill>
            </p:spPr>
          </p:sp>
        </p:grpSp>
        <p:sp>
          <p:nvSpPr>
            <p:cNvPr name="TextBox 20" id="20"/>
            <p:cNvSpPr txBox="true"/>
            <p:nvPr/>
          </p:nvSpPr>
          <p:spPr>
            <a:xfrm rot="0">
              <a:off x="553006" y="-47625"/>
              <a:ext cx="8869286" cy="1083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워드 프로세서 등 다양한 소프트웨어 덕에 더욱</a:t>
              </a:r>
            </a:p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빠르고 정확한 편집과 장부 관리가 가능해졌습니다.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192581" y="6377000"/>
            <a:ext cx="7066719" cy="762000"/>
            <a:chOff x="0" y="0"/>
            <a:chExt cx="9422292" cy="1016000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74646"/>
              <a:ext cx="328228" cy="328228"/>
              <a:chOff x="0" y="0"/>
              <a:chExt cx="6350000" cy="63500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3EBEF"/>
              </a:solidFill>
            </p:spPr>
          </p:sp>
        </p:grpSp>
        <p:sp>
          <p:nvSpPr>
            <p:cNvPr name="TextBox 24" id="24"/>
            <p:cNvSpPr txBox="true"/>
            <p:nvPr/>
          </p:nvSpPr>
          <p:spPr>
            <a:xfrm rot="0">
              <a:off x="553006" y="-47625"/>
              <a:ext cx="8869286" cy="1083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온라인 광고는 적용 범위가 더욱 방대해서</a:t>
              </a:r>
            </a:p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더 많은 고객층에게 도달할 수 있습니다.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0192581" y="7848765"/>
            <a:ext cx="7066719" cy="762000"/>
            <a:chOff x="0" y="0"/>
            <a:chExt cx="9422292" cy="1016000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74646"/>
              <a:ext cx="328228" cy="328228"/>
              <a:chOff x="0" y="0"/>
              <a:chExt cx="6350000" cy="63500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C3EBEF"/>
              </a:solidFill>
            </p:spPr>
          </p:sp>
        </p:grpSp>
        <p:sp>
          <p:nvSpPr>
            <p:cNvPr name="TextBox 28" id="28"/>
            <p:cNvSpPr txBox="true"/>
            <p:nvPr/>
          </p:nvSpPr>
          <p:spPr>
            <a:xfrm rot="0">
              <a:off x="553006" y="-47625"/>
              <a:ext cx="8869286" cy="1083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더 나은 프로그램으로 시간 트래킹과 직원 관리가</a:t>
              </a:r>
            </a:p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이루어집니다.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C3EB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45027" y="1353219"/>
            <a:ext cx="15597945" cy="97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5034C4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원격 팀 구축의 용이성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345027" y="3651627"/>
            <a:ext cx="4743236" cy="1832658"/>
            <a:chOff x="0" y="0"/>
            <a:chExt cx="6324315" cy="244354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66675"/>
              <a:ext cx="6324315" cy="631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b="true" sz="2799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1단계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523852"/>
              <a:ext cx="6324315" cy="9146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워크로드와 기한, 성과에 있어 현실적이고 </a:t>
              </a:r>
            </a:p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실현 가능한 기대치를 설정합니다.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46533"/>
              <a:ext cx="6324315" cy="529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400" u="sng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명확한 가이드라인을 수립합니다.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930546" y="3651627"/>
            <a:ext cx="4743236" cy="1828848"/>
            <a:chOff x="0" y="0"/>
            <a:chExt cx="6324315" cy="2438464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66675"/>
              <a:ext cx="6324315" cy="631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b="true" sz="2799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2단계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523852"/>
              <a:ext cx="6324315" cy="9146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행동파를 고용합니다. 꾸준히 관심을 </a:t>
              </a:r>
            </a:p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기울이고 행동으로 옮길 팀이 필요합니다.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46533"/>
              <a:ext cx="6324315" cy="529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400" u="sng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면밀한 조사를 거쳐 채용합니다.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516064" y="3651627"/>
            <a:ext cx="4743236" cy="1828848"/>
            <a:chOff x="0" y="0"/>
            <a:chExt cx="6324315" cy="2438464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66675"/>
              <a:ext cx="6324315" cy="631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b="true" sz="2799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3단계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523852"/>
              <a:ext cx="6324315" cy="9146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여러 장치가 필요하지 않으면서도 운영을 </a:t>
              </a:r>
            </a:p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간소화할 수 있는 최상의 기술이 필요합니다.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46533"/>
              <a:ext cx="6324315" cy="529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400" u="sng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클라우드와 기술에 투자합니다.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45027" y="6927485"/>
            <a:ext cx="4743236" cy="2185083"/>
            <a:chOff x="0" y="0"/>
            <a:chExt cx="6324315" cy="2913444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66675"/>
              <a:ext cx="6324315" cy="631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b="true" sz="2799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4단계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523852"/>
              <a:ext cx="6324315" cy="1381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팀과 체크인 시간을 갖는다거나 가상 커피 </a:t>
              </a:r>
            </a:p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브레이크 세션을 구상한다든지 하는 간단한 이니셔티브도 좋은 예입니다.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646533"/>
              <a:ext cx="6324315" cy="529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400" u="sng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팀 관계를 유지합니다.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930546" y="6927485"/>
            <a:ext cx="4743236" cy="2185083"/>
            <a:chOff x="0" y="0"/>
            <a:chExt cx="6324315" cy="2913444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-66675"/>
              <a:ext cx="6324315" cy="631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b="true" sz="2799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5단계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1523852"/>
              <a:ext cx="6324315" cy="1381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비디오 컨퍼런스와 채팅, 이메일을 쉽고 </a:t>
              </a:r>
            </a:p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재밌게 만드는 훌륭한 채널이 많이 </a:t>
              </a:r>
            </a:p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존재합니다.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646533"/>
              <a:ext cx="6324315" cy="529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400" u="sng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커뮤니케이션을 극대화합니다.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905688" y="-222683"/>
            <a:ext cx="9382312" cy="10732365"/>
          </a:xfrm>
          <a:prstGeom prst="rect">
            <a:avLst/>
          </a:prstGeom>
          <a:solidFill>
            <a:srgbClr val="5034C4">
              <a:alpha val="4706"/>
            </a:srgbClr>
          </a:solidFill>
        </p:spPr>
      </p:sp>
      <p:grpSp>
        <p:nvGrpSpPr>
          <p:cNvPr name="Group 3" id="3"/>
          <p:cNvGrpSpPr/>
          <p:nvPr/>
        </p:nvGrpSpPr>
        <p:grpSpPr>
          <a:xfrm rot="0">
            <a:off x="1306731" y="2326448"/>
            <a:ext cx="6113320" cy="5634104"/>
            <a:chOff x="0" y="0"/>
            <a:chExt cx="8151093" cy="751213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905"/>
              <a:ext cx="8151093" cy="3880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679"/>
                </a:lnSpc>
              </a:pPr>
              <a:r>
                <a:rPr lang="en-US" sz="6399" b="true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업계별 </a:t>
              </a:r>
            </a:p>
            <a:p>
              <a:pPr algn="l">
                <a:lnSpc>
                  <a:spcPts val="7679"/>
                </a:lnSpc>
              </a:pPr>
              <a:r>
                <a:rPr lang="en-US" sz="6399" b="true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원격 업무 </a:t>
              </a:r>
            </a:p>
            <a:p>
              <a:pPr algn="l">
                <a:lnSpc>
                  <a:spcPts val="7679"/>
                </a:lnSpc>
              </a:pPr>
              <a:r>
                <a:rPr lang="en-US" sz="6399" b="true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적합성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509018"/>
              <a:ext cx="8151093" cy="741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 b="true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2022년 1월 기준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854153"/>
              <a:ext cx="8151093" cy="1673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특정 직업과 직무는 재택 근무를 하면서도 </a:t>
              </a:r>
            </a:p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충분히 수행할 수 있다는 사실을 점점 더 많은 기업에서 깨닫기 시작했습니다.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559030" y="1271712"/>
            <a:ext cx="8075574" cy="7743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034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69244" y="2005399"/>
            <a:ext cx="3149512" cy="6276201"/>
          </a:xfrm>
          <a:custGeom>
            <a:avLst/>
            <a:gdLst/>
            <a:ahLst/>
            <a:cxnLst/>
            <a:rect r="r" b="b" t="t" l="l"/>
            <a:pathLst>
              <a:path h="6276201" w="3149512">
                <a:moveTo>
                  <a:pt x="0" y="0"/>
                </a:moveTo>
                <a:lnTo>
                  <a:pt x="3149512" y="0"/>
                </a:lnTo>
                <a:lnTo>
                  <a:pt x="3149512" y="6276202"/>
                </a:lnTo>
                <a:lnTo>
                  <a:pt x="0" y="62762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657963"/>
            <a:ext cx="5725751" cy="2856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99"/>
              </a:lnSpc>
            </a:pPr>
            <a:r>
              <a:rPr lang="en-US" sz="5428" b="true">
                <a:solidFill>
                  <a:srgbClr val="FFFFF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사이버보안과 </a:t>
            </a:r>
          </a:p>
          <a:p>
            <a:pPr algn="l">
              <a:lnSpc>
                <a:spcPts val="7599"/>
              </a:lnSpc>
            </a:pPr>
            <a:r>
              <a:rPr lang="en-US" sz="5428" b="true">
                <a:solidFill>
                  <a:srgbClr val="FFFFF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보안 기술의 </a:t>
            </a:r>
          </a:p>
          <a:p>
            <a:pPr algn="l">
              <a:lnSpc>
                <a:spcPts val="7599"/>
              </a:lnSpc>
            </a:pPr>
            <a:r>
              <a:rPr lang="en-US" sz="5428" b="true">
                <a:solidFill>
                  <a:srgbClr val="FFFFF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중요성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871918" y="2947201"/>
            <a:ext cx="5387382" cy="4187810"/>
            <a:chOff x="0" y="0"/>
            <a:chExt cx="7183177" cy="558374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66675"/>
              <a:ext cx="7183177" cy="22138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 u="sng" b="true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개인 정보와 지적 재산권,</a:t>
              </a:r>
            </a:p>
            <a:p>
              <a:pPr algn="l">
                <a:lnSpc>
                  <a:spcPts val="4480"/>
                </a:lnSpc>
              </a:pPr>
              <a:r>
                <a:rPr lang="en-US" sz="3200" u="sng" b="true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데이터를 보호하는 데는</a:t>
              </a:r>
            </a:p>
            <a:p>
              <a:pPr algn="l">
                <a:lnSpc>
                  <a:spcPts val="4480"/>
                </a:lnSpc>
              </a:pPr>
              <a:r>
                <a:rPr lang="en-US" sz="3200" u="sng" b="true">
                  <a:solidFill>
                    <a:srgbClr val="7AC7CF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안전이 핵심입니다.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700336"/>
              <a:ext cx="7183177" cy="18834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40"/>
                </a:lnSpc>
              </a:pPr>
              <a:r>
                <a:rPr lang="en-US" sz="2400">
                  <a:solidFill>
                    <a:srgbClr val="FFFFFF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사이버보안에 대한 충분한 투자 없이는 </a:t>
              </a:r>
            </a:p>
            <a:p>
              <a:pPr algn="l">
                <a:lnSpc>
                  <a:spcPts val="3840"/>
                </a:lnSpc>
              </a:pPr>
              <a:r>
                <a:rPr lang="en-US" sz="2400">
                  <a:solidFill>
                    <a:srgbClr val="FFFFFF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안정성과 어렵게 성취한 발전, 소중한 </a:t>
              </a:r>
            </a:p>
            <a:p>
              <a:pPr algn="l">
                <a:lnSpc>
                  <a:spcPts val="3840"/>
                </a:lnSpc>
              </a:pPr>
              <a:r>
                <a:rPr lang="en-US" sz="2400">
                  <a:solidFill>
                    <a:srgbClr val="FFFFFF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회사 정보가 수포로 돌아갈 수 있습니다.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643281">
            <a:off x="-567873" y="2939774"/>
            <a:ext cx="22979922" cy="10739927"/>
          </a:xfrm>
          <a:prstGeom prst="rect">
            <a:avLst/>
          </a:prstGeom>
          <a:solidFill>
            <a:srgbClr val="5034C4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203650"/>
            <a:ext cx="6313310" cy="6626566"/>
          </a:xfrm>
          <a:custGeom>
            <a:avLst/>
            <a:gdLst/>
            <a:ahLst/>
            <a:cxnLst/>
            <a:rect r="r" b="b" t="t" l="l"/>
            <a:pathLst>
              <a:path h="6626566" w="6313310">
                <a:moveTo>
                  <a:pt x="0" y="0"/>
                </a:moveTo>
                <a:lnTo>
                  <a:pt x="6313310" y="0"/>
                </a:lnTo>
                <a:lnTo>
                  <a:pt x="6313310" y="6626566"/>
                </a:lnTo>
                <a:lnTo>
                  <a:pt x="0" y="6626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861003" y="5934500"/>
            <a:ext cx="7621597" cy="1610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606"/>
              </a:lnSpc>
            </a:pPr>
            <a:r>
              <a:rPr lang="en-US" sz="10505" b="true">
                <a:solidFill>
                  <a:srgbClr val="C3EBEF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기술의 이점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8269954" y="1646458"/>
            <a:ext cx="2608193" cy="2209851"/>
          </a:xfrm>
          <a:custGeom>
            <a:avLst/>
            <a:gdLst/>
            <a:ahLst/>
            <a:cxnLst/>
            <a:rect r="r" b="b" t="t" l="l"/>
            <a:pathLst>
              <a:path h="2209851" w="2608193">
                <a:moveTo>
                  <a:pt x="0" y="0"/>
                </a:moveTo>
                <a:lnTo>
                  <a:pt x="2608193" y="0"/>
                </a:lnTo>
                <a:lnTo>
                  <a:pt x="2608193" y="2209851"/>
                </a:lnTo>
                <a:lnTo>
                  <a:pt x="0" y="22098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431900" y="568361"/>
            <a:ext cx="1239902" cy="1532463"/>
          </a:xfrm>
          <a:custGeom>
            <a:avLst/>
            <a:gdLst/>
            <a:ahLst/>
            <a:cxnLst/>
            <a:rect r="r" b="b" t="t" l="l"/>
            <a:pathLst>
              <a:path h="1532463" w="1239902">
                <a:moveTo>
                  <a:pt x="0" y="0"/>
                </a:moveTo>
                <a:lnTo>
                  <a:pt x="1239902" y="0"/>
                </a:lnTo>
                <a:lnTo>
                  <a:pt x="1239902" y="1532463"/>
                </a:lnTo>
                <a:lnTo>
                  <a:pt x="0" y="153246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3653657" cy="1799787"/>
            <a:chOff x="0" y="0"/>
            <a:chExt cx="18204876" cy="239971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8204876" cy="1412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399"/>
                </a:lnSpc>
              </a:pPr>
              <a:r>
                <a:rPr lang="en-US" sz="6999" b="true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회사 성장 측면의 이점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42492"/>
              <a:ext cx="18204876" cy="659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40"/>
                </a:lnSpc>
              </a:pPr>
              <a:r>
                <a:rPr lang="en-US" sz="32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기술은 회사 성장을 돕는 강력한 원동력입니다.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60235" y="3854496"/>
            <a:ext cx="4837503" cy="5403804"/>
            <a:chOff x="0" y="0"/>
            <a:chExt cx="1636390" cy="182795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36390" cy="1827954"/>
            </a:xfrm>
            <a:custGeom>
              <a:avLst/>
              <a:gdLst/>
              <a:ahLst/>
              <a:cxnLst/>
              <a:rect r="r" b="b" t="t" l="l"/>
              <a:pathLst>
                <a:path h="1827954" w="1636390">
                  <a:moveTo>
                    <a:pt x="1511930" y="1827954"/>
                  </a:moveTo>
                  <a:lnTo>
                    <a:pt x="124460" y="1827954"/>
                  </a:lnTo>
                  <a:cubicBezTo>
                    <a:pt x="55880" y="1827954"/>
                    <a:pt x="0" y="1772074"/>
                    <a:pt x="0" y="170349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11930" y="0"/>
                  </a:lnTo>
                  <a:cubicBezTo>
                    <a:pt x="1580510" y="0"/>
                    <a:pt x="1636390" y="55880"/>
                    <a:pt x="1636390" y="124460"/>
                  </a:cubicBezTo>
                  <a:lnTo>
                    <a:pt x="1636390" y="1703494"/>
                  </a:lnTo>
                  <a:cubicBezTo>
                    <a:pt x="1636390" y="1772074"/>
                    <a:pt x="1580510" y="1827954"/>
                    <a:pt x="1511930" y="1827954"/>
                  </a:cubicBezTo>
                  <a:close/>
                </a:path>
              </a:pathLst>
            </a:custGeom>
            <a:solidFill>
              <a:srgbClr val="5034C4">
                <a:alpha val="4706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6725249" y="3854496"/>
            <a:ext cx="4837503" cy="5403804"/>
            <a:chOff x="0" y="0"/>
            <a:chExt cx="1636390" cy="182795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36390" cy="1827954"/>
            </a:xfrm>
            <a:custGeom>
              <a:avLst/>
              <a:gdLst/>
              <a:ahLst/>
              <a:cxnLst/>
              <a:rect r="r" b="b" t="t" l="l"/>
              <a:pathLst>
                <a:path h="1827954" w="1636390">
                  <a:moveTo>
                    <a:pt x="1511930" y="1827954"/>
                  </a:moveTo>
                  <a:lnTo>
                    <a:pt x="124460" y="1827954"/>
                  </a:lnTo>
                  <a:cubicBezTo>
                    <a:pt x="55880" y="1827954"/>
                    <a:pt x="0" y="1772074"/>
                    <a:pt x="0" y="170349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11930" y="0"/>
                  </a:lnTo>
                  <a:cubicBezTo>
                    <a:pt x="1580510" y="0"/>
                    <a:pt x="1636390" y="55880"/>
                    <a:pt x="1636390" y="124460"/>
                  </a:cubicBezTo>
                  <a:lnTo>
                    <a:pt x="1636390" y="1703494"/>
                  </a:lnTo>
                  <a:cubicBezTo>
                    <a:pt x="1636390" y="1772074"/>
                    <a:pt x="1580510" y="1827954"/>
                    <a:pt x="1511930" y="1827954"/>
                  </a:cubicBezTo>
                  <a:close/>
                </a:path>
              </a:pathLst>
            </a:custGeom>
            <a:solidFill>
              <a:srgbClr val="5034C4">
                <a:alpha val="4706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421797" y="3854496"/>
            <a:ext cx="4837503" cy="5403804"/>
            <a:chOff x="0" y="0"/>
            <a:chExt cx="1636390" cy="182795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36390" cy="1827954"/>
            </a:xfrm>
            <a:custGeom>
              <a:avLst/>
              <a:gdLst/>
              <a:ahLst/>
              <a:cxnLst/>
              <a:rect r="r" b="b" t="t" l="l"/>
              <a:pathLst>
                <a:path h="1827954" w="1636390">
                  <a:moveTo>
                    <a:pt x="1511930" y="1827954"/>
                  </a:moveTo>
                  <a:lnTo>
                    <a:pt x="124460" y="1827954"/>
                  </a:lnTo>
                  <a:cubicBezTo>
                    <a:pt x="55880" y="1827954"/>
                    <a:pt x="0" y="1772074"/>
                    <a:pt x="0" y="170349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11930" y="0"/>
                  </a:lnTo>
                  <a:cubicBezTo>
                    <a:pt x="1580510" y="0"/>
                    <a:pt x="1636390" y="55880"/>
                    <a:pt x="1636390" y="124460"/>
                  </a:cubicBezTo>
                  <a:lnTo>
                    <a:pt x="1636390" y="1703494"/>
                  </a:lnTo>
                  <a:cubicBezTo>
                    <a:pt x="1636390" y="1772074"/>
                    <a:pt x="1580510" y="1827954"/>
                    <a:pt x="1511930" y="1827954"/>
                  </a:cubicBezTo>
                  <a:close/>
                </a:path>
              </a:pathLst>
            </a:custGeom>
            <a:solidFill>
              <a:srgbClr val="5034C4">
                <a:alpha val="4706"/>
              </a:srgbClr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276504" y="4190176"/>
            <a:ext cx="3734992" cy="4361662"/>
            <a:chOff x="0" y="0"/>
            <a:chExt cx="4979989" cy="581555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213948"/>
              <a:ext cx="4979989" cy="5617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b="true" sz="2499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효과적인 마케팅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189276"/>
              <a:ext cx="4979989" cy="36084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전통적인 미디어의 비싼 광고를 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대신하는 디지털 마케팅은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비즈니스가 투자 효과를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극대화하고 지연이나 깜짝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놀랄만한 비용 없이 더 많은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청중에게 도달할 수 있게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해줍니다.</a:t>
              </a:r>
            </a:p>
          </p:txBody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78706" cy="678706"/>
            </a:xfrm>
            <a:custGeom>
              <a:avLst/>
              <a:gdLst/>
              <a:ahLst/>
              <a:cxnLst/>
              <a:rect r="r" b="b" t="t" l="l"/>
              <a:pathLst>
                <a:path h="678706" w="678706">
                  <a:moveTo>
                    <a:pt x="0" y="0"/>
                  </a:moveTo>
                  <a:lnTo>
                    <a:pt x="678706" y="0"/>
                  </a:lnTo>
                  <a:lnTo>
                    <a:pt x="678706" y="678706"/>
                  </a:lnTo>
                  <a:lnTo>
                    <a:pt x="0" y="6787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973053" y="4190176"/>
            <a:ext cx="3734992" cy="3227552"/>
            <a:chOff x="0" y="0"/>
            <a:chExt cx="4979989" cy="4303403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213948"/>
              <a:ext cx="4979989" cy="5617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b="true" sz="2499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높은 효율성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2179751"/>
              <a:ext cx="4979989" cy="21236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비즈니스 운영 자동화를 </a:t>
              </a:r>
            </a:p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늘리면 더욱 높은 효율성과 </a:t>
              </a:r>
            </a:p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정확성으로 더 많은 기능을 </a:t>
              </a:r>
            </a:p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발휘할 수 있습니다.</a:t>
              </a:r>
            </a:p>
          </p:txBody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42965" cy="678706"/>
            </a:xfrm>
            <a:custGeom>
              <a:avLst/>
              <a:gdLst/>
              <a:ahLst/>
              <a:cxnLst/>
              <a:rect r="r" b="b" t="t" l="l"/>
              <a:pathLst>
                <a:path h="678706" w="542965">
                  <a:moveTo>
                    <a:pt x="0" y="0"/>
                  </a:moveTo>
                  <a:lnTo>
                    <a:pt x="542965" y="0"/>
                  </a:lnTo>
                  <a:lnTo>
                    <a:pt x="542965" y="678706"/>
                  </a:lnTo>
                  <a:lnTo>
                    <a:pt x="0" y="6787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611490" y="4190176"/>
            <a:ext cx="3734992" cy="3614902"/>
            <a:chOff x="0" y="0"/>
            <a:chExt cx="4979989" cy="4819870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1213948"/>
              <a:ext cx="4979989" cy="11510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b="true" sz="2499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더 저렴한 비용에 </a:t>
              </a:r>
            </a:p>
            <a:p>
              <a:pPr algn="l">
                <a:lnSpc>
                  <a:spcPts val="3499"/>
                </a:lnSpc>
              </a:pPr>
              <a:r>
                <a:rPr lang="en-US" b="true" sz="2499">
                  <a:solidFill>
                    <a:srgbClr val="5034C4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더 나은 기능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2773476"/>
              <a:ext cx="4979989" cy="2046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생산성과 효율성을 높이는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기술의 능력은 예산 운용을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개선하고 비용을 절감하는 데</a:t>
              </a:r>
            </a:p>
            <a:p>
              <a:pPr algn="l">
                <a:lnSpc>
                  <a:spcPts val="3079"/>
                </a:lnSpc>
              </a:pPr>
              <a:r>
                <a:rPr lang="en-US" sz="2199">
                  <a:solidFill>
                    <a:srgbClr val="5034C4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있어 높은 효과를 보입니다.</a:t>
              </a:r>
            </a:p>
          </p:txBody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16485" cy="678706"/>
            </a:xfrm>
            <a:custGeom>
              <a:avLst/>
              <a:gdLst/>
              <a:ahLst/>
              <a:cxnLst/>
              <a:rect r="r" b="b" t="t" l="l"/>
              <a:pathLst>
                <a:path h="678706" w="716485">
                  <a:moveTo>
                    <a:pt x="0" y="0"/>
                  </a:moveTo>
                  <a:lnTo>
                    <a:pt x="716485" y="0"/>
                  </a:lnTo>
                  <a:lnTo>
                    <a:pt x="716485" y="678706"/>
                  </a:lnTo>
                  <a:lnTo>
                    <a:pt x="0" y="6787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DAGQzavBTKM</dc:identifier>
  <dcterms:modified xsi:type="dcterms:W3CDTF">2011-08-01T06:04:30Z</dcterms:modified>
  <cp:revision>1</cp:revision>
  <dc:title>보라색 청록색 아이소메트릭 요소 및 모형 비즈니스와 직장에서의 기술 기술 프레젠테이션</dc:title>
</cp:coreProperties>
</file>

<file path=docProps/thumbnail.jpeg>
</file>